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939"/>
    <a:srgbClr val="B8089E"/>
    <a:srgbClr val="FF0000"/>
    <a:srgbClr val="AE0DB1"/>
    <a:srgbClr val="0C02C8"/>
    <a:srgbClr val="0502BD"/>
    <a:srgbClr val="FF1ADC"/>
    <a:srgbClr val="C7E0FF"/>
    <a:srgbClr val="D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31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3FD4C-71AF-414E-BD47-7B858AEF9741}" type="datetimeFigureOut">
              <a:rPr lang="en-US" smtClean="0"/>
              <a:t>11/9/11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70E2B-56CD-8940-9AFA-139D6AF1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0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9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6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2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4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3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7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A911-A004-414F-8B85-7CCFD585B8B1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Relationship Id="rId5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7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9" Type="http://schemas.openxmlformats.org/officeDocument/2006/relationships/image" Target="../media/image40.emf"/><Relationship Id="rId3" Type="http://schemas.openxmlformats.org/officeDocument/2006/relationships/image" Target="../media/image34.emf"/><Relationship Id="rId6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44.emf"/><Relationship Id="rId5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3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Relationship Id="rId3" Type="http://schemas.openxmlformats.org/officeDocument/2006/relationships/image" Target="../media/image50.emf"/><Relationship Id="rId5" Type="http://schemas.openxmlformats.org/officeDocument/2006/relationships/image" Target="../media/image52.emf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7.emf"/><Relationship Id="rId4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Relationship Id="rId3" Type="http://schemas.openxmlformats.org/officeDocument/2006/relationships/image" Target="../media/image54.emf"/><Relationship Id="rId5" Type="http://schemas.openxmlformats.org/officeDocument/2006/relationships/image" Target="../media/image56.em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7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Relationship Id="rId3" Type="http://schemas.openxmlformats.org/officeDocument/2006/relationships/image" Target="../media/image59.emf"/><Relationship Id="rId6" Type="http://schemas.openxmlformats.org/officeDocument/2006/relationships/image" Target="../media/image62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7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Relationship Id="rId6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3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Relationship Id="rId5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Relationship Id="rId5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7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Relationship Id="rId6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7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POWER OF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ADDING AND MULTIPLYING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422400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Conceptually the idea of </a:t>
            </a:r>
            <a:r>
              <a:rPr lang="en-US" b="1" dirty="0" smtClean="0">
                <a:solidFill>
                  <a:srgbClr val="FF0000"/>
                </a:solidFill>
              </a:rPr>
              <a:t>area</a:t>
            </a:r>
            <a:r>
              <a:rPr lang="en-US" b="1" dirty="0" smtClean="0">
                <a:solidFill>
                  <a:srgbClr val="0000FF"/>
                </a:solidFill>
              </a:rPr>
              <a:t> is simply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“</a:t>
            </a:r>
            <a:r>
              <a:rPr lang="en-US" b="1" dirty="0" smtClean="0">
                <a:solidFill>
                  <a:srgbClr val="FF0000"/>
                </a:solidFill>
              </a:rPr>
              <a:t>the product of two linear dimensions</a:t>
            </a:r>
            <a:r>
              <a:rPr lang="en-US" b="1" dirty="0" smtClean="0">
                <a:solidFill>
                  <a:srgbClr val="0000FF"/>
                </a:solidFill>
              </a:rPr>
              <a:t>” 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spcBef>
                <a:spcPts val="1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notion of Riemann Sum is then an extension of this idea to more general situations. However, in the formula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could be anything, and so could      and      !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For example, I could write the same formula as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and you will think of …..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246" y="2627249"/>
            <a:ext cx="1951609" cy="399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446" y="4187698"/>
            <a:ext cx="1951609" cy="399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56" y="4631652"/>
            <a:ext cx="405689" cy="439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697" y="4654169"/>
            <a:ext cx="276606" cy="399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064" y="4680877"/>
            <a:ext cx="291973" cy="3995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091" y="5693029"/>
            <a:ext cx="1905508" cy="3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3200"/>
            <a:ext cx="8636000" cy="63754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660066"/>
                </a:solidFill>
              </a:rPr>
              <a:t>Corollary</a:t>
            </a:r>
            <a:r>
              <a:rPr lang="en-US" b="1" dirty="0" smtClean="0">
                <a:solidFill>
                  <a:srgbClr val="0000FF"/>
                </a:solidFill>
              </a:rPr>
              <a:t>. Let                                         be continuous and let                                      be such that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Then</a:t>
            </a:r>
          </a:p>
          <a:p>
            <a:pPr marL="0" indent="0">
              <a:spcBef>
                <a:spcPts val="31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proof of the corollary is straightforward, because both                and               have the same derivative over               , so they differ by a constant, and  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436" y="239732"/>
            <a:ext cx="3330029" cy="625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634" y="891794"/>
            <a:ext cx="3058033" cy="553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634" y="1614361"/>
            <a:ext cx="5363083" cy="568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634" y="2106740"/>
            <a:ext cx="5055743" cy="1521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1006" y="4017328"/>
            <a:ext cx="1029589" cy="537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189" y="4038601"/>
            <a:ext cx="1044956" cy="537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2854" y="4523994"/>
            <a:ext cx="1167892" cy="5532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912" y="5367084"/>
            <a:ext cx="8113776" cy="15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8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228600"/>
            <a:ext cx="8712200" cy="6426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660066"/>
                </a:solidFill>
              </a:rPr>
              <a:t>Remark. </a:t>
            </a: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beauty </a:t>
            </a:r>
            <a:r>
              <a:rPr lang="en-US" b="1" dirty="0" smtClean="0">
                <a:solidFill>
                  <a:srgbClr val="0000FF"/>
                </a:solidFill>
              </a:rPr>
              <a:t>(and </a:t>
            </a:r>
            <a:r>
              <a:rPr lang="en-US" b="1" dirty="0" smtClean="0">
                <a:solidFill>
                  <a:srgbClr val="FF0000"/>
                </a:solidFill>
              </a:rPr>
              <a:t>power</a:t>
            </a:r>
            <a:r>
              <a:rPr lang="en-US" b="1" dirty="0" smtClean="0">
                <a:solidFill>
                  <a:srgbClr val="0000FF"/>
                </a:solidFill>
              </a:rPr>
              <a:t>, and </a:t>
            </a:r>
            <a:r>
              <a:rPr lang="en-US" b="1" dirty="0" smtClean="0">
                <a:solidFill>
                  <a:srgbClr val="FF0000"/>
                </a:solidFill>
              </a:rPr>
              <a:t>depth</a:t>
            </a:r>
            <a:r>
              <a:rPr lang="en-US" b="1" dirty="0" smtClean="0">
                <a:solidFill>
                  <a:srgbClr val="0000FF"/>
                </a:solidFill>
              </a:rPr>
              <a:t>) of the Corollary is that it reduces the computation (</a:t>
            </a:r>
            <a:r>
              <a:rPr lang="en-US" b="1" dirty="0" smtClean="0">
                <a:solidFill>
                  <a:srgbClr val="008000"/>
                </a:solidFill>
              </a:rPr>
              <a:t>usually quite difficult</a:t>
            </a:r>
            <a:r>
              <a:rPr lang="en-US" b="1" dirty="0" smtClean="0">
                <a:solidFill>
                  <a:srgbClr val="0000FF"/>
                </a:solidFill>
              </a:rPr>
              <a:t>) of limits of Riemann sums to the much more amenable (</a:t>
            </a:r>
            <a:r>
              <a:rPr lang="en-US" b="1" dirty="0" smtClean="0">
                <a:solidFill>
                  <a:srgbClr val="008000"/>
                </a:solidFill>
              </a:rPr>
              <a:t>though at times frustrating !</a:t>
            </a:r>
            <a:r>
              <a:rPr lang="en-US" b="1" dirty="0" smtClean="0">
                <a:solidFill>
                  <a:srgbClr val="0000FF"/>
                </a:solidFill>
              </a:rPr>
              <a:t>) task of finding just one anti-</a:t>
            </a:r>
            <a:r>
              <a:rPr lang="en-US" b="1" dirty="0" err="1" smtClean="0">
                <a:solidFill>
                  <a:srgbClr val="0000FF"/>
                </a:solidFill>
              </a:rPr>
              <a:t>deriva</a:t>
            </a:r>
            <a:r>
              <a:rPr lang="en-US" b="1" dirty="0" smtClean="0">
                <a:solidFill>
                  <a:srgbClr val="0000FF"/>
                </a:solidFill>
              </a:rPr>
              <a:t>-</a:t>
            </a:r>
            <a:r>
              <a:rPr lang="en-US" b="1" dirty="0" err="1" smtClean="0">
                <a:solidFill>
                  <a:srgbClr val="0000FF"/>
                </a:solidFill>
              </a:rPr>
              <a:t>tive</a:t>
            </a:r>
            <a:r>
              <a:rPr lang="en-US" b="1" dirty="0" smtClean="0">
                <a:solidFill>
                  <a:srgbClr val="0000FF"/>
                </a:solidFill>
              </a:rPr>
              <a:t> ! The statement of the corollary does not require that      be found in some specified way, only that                                 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Your kind </a:t>
            </a:r>
            <a:r>
              <a:rPr lang="en-US" b="1" dirty="0" smtClean="0">
                <a:solidFill>
                  <a:srgbClr val="FF6600"/>
                </a:solidFill>
              </a:rPr>
              <a:t>grandma</a:t>
            </a:r>
            <a:r>
              <a:rPr lang="en-US" b="1" dirty="0" smtClean="0">
                <a:solidFill>
                  <a:srgbClr val="0000FF"/>
                </a:solidFill>
              </a:rPr>
              <a:t>, or your </a:t>
            </a:r>
            <a:r>
              <a:rPr lang="en-US" b="1" dirty="0" smtClean="0">
                <a:solidFill>
                  <a:srgbClr val="FF6600"/>
                </a:solidFill>
              </a:rPr>
              <a:t>roommate</a:t>
            </a:r>
            <a:r>
              <a:rPr lang="en-US" b="1" dirty="0" smtClean="0">
                <a:solidFill>
                  <a:srgbClr val="0000FF"/>
                </a:solidFill>
              </a:rPr>
              <a:t> or, most often, some </a:t>
            </a:r>
            <a:r>
              <a:rPr lang="en-US" b="1" dirty="0" smtClean="0">
                <a:solidFill>
                  <a:srgbClr val="FF6600"/>
                </a:solidFill>
              </a:rPr>
              <a:t>appropriate table </a:t>
            </a:r>
            <a:r>
              <a:rPr lang="en-US" b="1" dirty="0" smtClean="0">
                <a:solidFill>
                  <a:srgbClr val="0000FF"/>
                </a:solidFill>
              </a:rPr>
              <a:t>will tell you what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is, and then you are off to the races !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Let’s prove the theorem.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96" y="3229229"/>
            <a:ext cx="368808" cy="399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352" y="3671761"/>
            <a:ext cx="2935097" cy="568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96" y="5388229"/>
            <a:ext cx="368808" cy="3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6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279400"/>
            <a:ext cx="85598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have to show that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Let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Then we have to show:</a:t>
            </a:r>
          </a:p>
          <a:p>
            <a:pPr marL="0" indent="0">
              <a:lnSpc>
                <a:spcPct val="20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do the case                . Look at the figure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657" y="985584"/>
            <a:ext cx="3964686" cy="1521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97" y="2382584"/>
            <a:ext cx="3350006" cy="1521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61" y="4373753"/>
            <a:ext cx="8528685" cy="126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514" y="5621909"/>
            <a:ext cx="1167892" cy="43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8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79400"/>
            <a:ext cx="8636000" cy="6324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figure should be self explanatory. Do not be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deceived by the figure, we do know (from </a:t>
            </a:r>
            <a:r>
              <a:rPr lang="en-US" b="1" dirty="0" err="1" smtClean="0">
                <a:solidFill>
                  <a:srgbClr val="0000FF"/>
                </a:solidFill>
              </a:rPr>
              <a:t>conti-nuity</a:t>
            </a:r>
            <a:r>
              <a:rPr lang="en-US" b="1" dirty="0" smtClean="0">
                <a:solidFill>
                  <a:srgbClr val="0000FF"/>
                </a:solidFill>
              </a:rPr>
              <a:t> and the </a:t>
            </a:r>
            <a:r>
              <a:rPr lang="en-US" b="1" dirty="0" smtClean="0">
                <a:solidFill>
                  <a:srgbClr val="FF0000"/>
                </a:solidFill>
              </a:rPr>
              <a:t>Extreme Value </a:t>
            </a:r>
            <a:r>
              <a:rPr lang="en-US" b="1" dirty="0" smtClean="0">
                <a:solidFill>
                  <a:srgbClr val="0000FF"/>
                </a:solidFill>
              </a:rPr>
              <a:t>theorem) that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963" y="5785295"/>
            <a:ext cx="338074" cy="507111"/>
          </a:xfrm>
          <a:prstGeom prst="rect">
            <a:avLst/>
          </a:prstGeom>
        </p:spPr>
      </p:pic>
      <p:pic>
        <p:nvPicPr>
          <p:cNvPr id="9" name="Picture 8" descr="Picture 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30" y="234027"/>
            <a:ext cx="5206340" cy="435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7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8686800" cy="6426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chieves a minimum        and a maximum          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, but they need not be at the end-points, a blown-up figure might look like this: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541" y="419037"/>
            <a:ext cx="414909" cy="291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928" y="292037"/>
            <a:ext cx="537845" cy="399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815594"/>
            <a:ext cx="1874774" cy="553212"/>
          </a:xfrm>
          <a:prstGeom prst="rect">
            <a:avLst/>
          </a:prstGeom>
        </p:spPr>
      </p:pic>
      <p:pic>
        <p:nvPicPr>
          <p:cNvPr id="7" name="Picture 6" descr="Picture 5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33" y="1845734"/>
            <a:ext cx="4133034" cy="514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5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8661400" cy="6400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In any case, however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o</a:t>
            </a:r>
            <a:r>
              <a:rPr lang="en-US" b="1" dirty="0" smtClean="0">
                <a:solidFill>
                  <a:srgbClr val="0000FF"/>
                </a:solidFill>
              </a:rPr>
              <a:t>r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On other words,                                         is </a:t>
            </a:r>
            <a:r>
              <a:rPr lang="en-US" b="1" dirty="0" smtClean="0">
                <a:solidFill>
                  <a:srgbClr val="660066"/>
                </a:solidFill>
              </a:rPr>
              <a:t>some number</a:t>
            </a:r>
            <a:r>
              <a:rPr lang="en-US" b="1" dirty="0" smtClean="0">
                <a:solidFill>
                  <a:srgbClr val="0000FF"/>
                </a:solidFill>
              </a:rPr>
              <a:t>  between        and       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By the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ntermediate Value </a:t>
            </a:r>
            <a:r>
              <a:rPr lang="en-US" b="1" dirty="0" smtClean="0">
                <a:solidFill>
                  <a:srgbClr val="0000FF"/>
                </a:solidFill>
              </a:rPr>
              <a:t>theorem, </a:t>
            </a:r>
            <a:r>
              <a:rPr lang="en-US" b="1" dirty="0" smtClean="0">
                <a:solidFill>
                  <a:srgbClr val="660066"/>
                </a:solidFill>
              </a:rPr>
              <a:t>that number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i</a:t>
            </a:r>
            <a:r>
              <a:rPr lang="en-US" b="1" dirty="0" smtClean="0">
                <a:solidFill>
                  <a:srgbClr val="0000FF"/>
                </a:solidFill>
              </a:rPr>
              <a:t>s achieved by the function somewhere between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439" y="867728"/>
            <a:ext cx="5670423" cy="537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476" y="1528953"/>
            <a:ext cx="5332349" cy="1260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931" y="3306953"/>
            <a:ext cx="3334639" cy="126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827" y="4719511"/>
            <a:ext cx="414909" cy="291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483" y="4611942"/>
            <a:ext cx="537845" cy="3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7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9400"/>
            <a:ext cx="8686800" cy="6578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and               , that is, for some                             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w</a:t>
            </a:r>
            <a:r>
              <a:rPr lang="en-US" b="1" dirty="0" smtClean="0">
                <a:solidFill>
                  <a:srgbClr val="0000FF"/>
                </a:solidFill>
              </a:rPr>
              <a:t>e </a:t>
            </a:r>
            <a:r>
              <a:rPr lang="en-US" b="1" dirty="0" smtClean="0">
                <a:solidFill>
                  <a:srgbClr val="0000FF"/>
                </a:solidFill>
              </a:rPr>
              <a:t>have                                                          </a:t>
            </a:r>
            <a:r>
              <a:rPr lang="en-US" b="1" dirty="0" smtClean="0">
                <a:solidFill>
                  <a:srgbClr val="660066"/>
                </a:solidFill>
              </a:rPr>
              <a:t>(number)</a:t>
            </a:r>
            <a:endParaRPr lang="en-US" b="1" dirty="0" smtClean="0">
              <a:solidFill>
                <a:srgbClr val="660066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Therefore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             by continuity.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															</a:t>
            </a:r>
            <a:r>
              <a:rPr lang="en-US" b="1" dirty="0" smtClean="0">
                <a:solidFill>
                  <a:srgbClr val="008000"/>
                </a:solidFill>
              </a:rPr>
              <a:t>QED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Let me stress again that </a:t>
            </a:r>
            <a:r>
              <a:rPr lang="en-US" b="1" dirty="0" smtClean="0">
                <a:solidFill>
                  <a:srgbClr val="FF6600"/>
                </a:solidFill>
              </a:rPr>
              <a:t>without continuity </a:t>
            </a:r>
            <a:r>
              <a:rPr lang="en-US" b="1" dirty="0" smtClean="0">
                <a:solidFill>
                  <a:srgbClr val="0000FF"/>
                </a:solidFill>
              </a:rPr>
              <a:t>the theorem is </a:t>
            </a:r>
            <a:r>
              <a:rPr lang="en-US" b="1" dirty="0" smtClean="0">
                <a:solidFill>
                  <a:srgbClr val="FF6600"/>
                </a:solidFill>
              </a:rPr>
              <a:t>false</a:t>
            </a:r>
            <a:r>
              <a:rPr lang="en-US" b="1" dirty="0" smtClean="0">
                <a:solidFill>
                  <a:srgbClr val="0000FF"/>
                </a:solidFill>
              </a:rPr>
              <a:t> !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Now we start examining how to cook up anti-derivatives.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70" y="469837"/>
            <a:ext cx="261239" cy="291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56" y="362268"/>
            <a:ext cx="1029589" cy="399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304" y="327406"/>
            <a:ext cx="2704592" cy="553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014" y="906018"/>
            <a:ext cx="4902073" cy="1260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883" y="1960753"/>
            <a:ext cx="6930517" cy="1260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470" y="3357372"/>
            <a:ext cx="3780282" cy="8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7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254000"/>
            <a:ext cx="8737600" cy="6324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That’s right,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suggests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</a:t>
            </a:r>
            <a:r>
              <a:rPr lang="en-US" b="1" dirty="0" err="1" smtClean="0">
                <a:solidFill>
                  <a:srgbClr val="0000FF"/>
                </a:solidFill>
              </a:rPr>
              <a:t>istance</a:t>
            </a:r>
            <a:r>
              <a:rPr lang="en-US" b="1" dirty="0" smtClean="0">
                <a:solidFill>
                  <a:srgbClr val="0000FF"/>
                </a:solidFill>
              </a:rPr>
              <a:t> =    </a:t>
            </a:r>
            <a:r>
              <a:rPr lang="en-US" b="1" dirty="0" err="1" smtClean="0">
                <a:solidFill>
                  <a:srgbClr val="0000FF"/>
                </a:solidFill>
              </a:rPr>
              <a:t>elocity</a:t>
            </a:r>
            <a:r>
              <a:rPr lang="en-US" b="1" dirty="0" smtClean="0">
                <a:solidFill>
                  <a:srgbClr val="0000FF"/>
                </a:solidFill>
              </a:rPr>
              <a:t>        </a:t>
            </a:r>
            <a:r>
              <a:rPr lang="en-US" b="1" dirty="0" err="1" smtClean="0">
                <a:solidFill>
                  <a:srgbClr val="0000FF"/>
                </a:solidFill>
              </a:rPr>
              <a:t>ime</a:t>
            </a:r>
            <a:r>
              <a:rPr lang="en-US" b="1" dirty="0" smtClean="0">
                <a:solidFill>
                  <a:srgbClr val="0000FF"/>
                </a:solidFill>
              </a:rPr>
              <a:t> !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008000"/>
                </a:solidFill>
              </a:rPr>
              <a:t>which happens to be correct.</a:t>
            </a:r>
            <a:r>
              <a:rPr lang="en-US" b="1" dirty="0" smtClean="0">
                <a:solidFill>
                  <a:srgbClr val="0000FF"/>
                </a:solidFill>
              </a:rPr>
              <a:t>) What do </a:t>
            </a:r>
            <a:r>
              <a:rPr lang="en-US" b="1" dirty="0" smtClean="0">
                <a:solidFill>
                  <a:srgbClr val="FF0000"/>
                </a:solidFill>
              </a:rPr>
              <a:t>Riemann sums </a:t>
            </a:r>
            <a:r>
              <a:rPr lang="en-US" b="1" dirty="0" smtClean="0">
                <a:solidFill>
                  <a:srgbClr val="0000FF"/>
                </a:solidFill>
              </a:rPr>
              <a:t>have to do with this? Well, if the formula</a:t>
            </a:r>
          </a:p>
          <a:p>
            <a:pPr marL="0" indent="0">
              <a:lnSpc>
                <a:spcPct val="13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Is re-written as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62" y="2216169"/>
            <a:ext cx="430276" cy="399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792" y="2309685"/>
            <a:ext cx="261239" cy="291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864" y="2309685"/>
            <a:ext cx="338074" cy="322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186" y="2226926"/>
            <a:ext cx="219748" cy="388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134" y="994029"/>
            <a:ext cx="1905508" cy="399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093" y="4023030"/>
            <a:ext cx="4563999" cy="155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54000"/>
            <a:ext cx="8636000" cy="6273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get a different interpretation of Riemann sums,  as      </a:t>
            </a:r>
            <a:r>
              <a:rPr lang="en-US" b="1" dirty="0" err="1" smtClean="0">
                <a:solidFill>
                  <a:srgbClr val="0000FF"/>
                </a:solidFill>
              </a:rPr>
              <a:t>istance</a:t>
            </a:r>
            <a:r>
              <a:rPr lang="en-US" b="1" dirty="0" smtClean="0">
                <a:solidFill>
                  <a:srgbClr val="0000FF"/>
                </a:solidFill>
              </a:rPr>
              <a:t> covered. For example,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suppose you have a camcorder in your car that can make a tape of your speedometer reading.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You want to measure the accuracy of your </a:t>
            </a:r>
            <a:r>
              <a:rPr lang="en-US" b="1" dirty="0" err="1" smtClean="0">
                <a:solidFill>
                  <a:srgbClr val="B8089E"/>
                </a:solidFill>
              </a:rPr>
              <a:t>odo</a:t>
            </a:r>
            <a:r>
              <a:rPr lang="en-US" b="1" dirty="0" smtClean="0">
                <a:solidFill>
                  <a:srgbClr val="B8089E"/>
                </a:solidFill>
              </a:rPr>
              <a:t>-meter</a:t>
            </a:r>
            <a:r>
              <a:rPr lang="en-US" b="1" dirty="0" smtClean="0">
                <a:solidFill>
                  <a:srgbClr val="0000FF"/>
                </a:solidFill>
              </a:rPr>
              <a:t>, as well as your </a:t>
            </a:r>
            <a:r>
              <a:rPr lang="en-US" b="1" dirty="0" smtClean="0">
                <a:solidFill>
                  <a:srgbClr val="B8089E"/>
                </a:solidFill>
              </a:rPr>
              <a:t>mpg</a:t>
            </a:r>
            <a:r>
              <a:rPr lang="en-US" b="1" dirty="0" smtClean="0">
                <a:solidFill>
                  <a:srgbClr val="0000FF"/>
                </a:solidFill>
              </a:rPr>
              <a:t> rating. so you start with a full tank (</a:t>
            </a:r>
            <a:r>
              <a:rPr lang="en-US" b="1" dirty="0" smtClean="0">
                <a:solidFill>
                  <a:srgbClr val="008000"/>
                </a:solidFill>
              </a:rPr>
              <a:t>25 gals.</a:t>
            </a:r>
            <a:r>
              <a:rPr lang="en-US" b="1" dirty="0" smtClean="0">
                <a:solidFill>
                  <a:srgbClr val="0000FF"/>
                </a:solidFill>
              </a:rPr>
              <a:t>) and drive till you run out </a:t>
            </a:r>
            <a:r>
              <a:rPr lang="en-US" b="1" dirty="0">
                <a:solidFill>
                  <a:srgbClr val="0000FF"/>
                </a:solidFill>
              </a:rPr>
              <a:t>o</a:t>
            </a:r>
            <a:r>
              <a:rPr lang="en-US" b="1" dirty="0" smtClean="0">
                <a:solidFill>
                  <a:srgbClr val="0000FF"/>
                </a:solidFill>
              </a:rPr>
              <a:t>f gas. You drive somewhat erratically, with lots of slowing down and speeding back up to really ensure an accurate measurement. You get a tape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l</a:t>
            </a:r>
            <a:r>
              <a:rPr lang="en-US" b="1" dirty="0" smtClean="0">
                <a:solidFill>
                  <a:srgbClr val="0000FF"/>
                </a:solidFill>
              </a:rPr>
              <a:t>ike this </a:t>
            </a:r>
            <a:r>
              <a:rPr lang="en-US" b="1" smtClean="0">
                <a:solidFill>
                  <a:srgbClr val="0000FF"/>
                </a:solidFill>
              </a:rPr>
              <a:t>(Newton first </a:t>
            </a:r>
            <a:r>
              <a:rPr lang="en-US" b="1" dirty="0" smtClean="0">
                <a:solidFill>
                  <a:srgbClr val="0000FF"/>
                </a:solidFill>
              </a:rPr>
              <a:t>thought of </a:t>
            </a:r>
            <a:r>
              <a:rPr lang="en-US" b="1" smtClean="0">
                <a:solidFill>
                  <a:srgbClr val="0000FF"/>
                </a:solidFill>
              </a:rPr>
              <a:t>this problem)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662" y="1806829"/>
            <a:ext cx="430276" cy="399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228600"/>
            <a:ext cx="42418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6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54000"/>
            <a:ext cx="8686800" cy="6350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nd somehow from the tape you should recover the distance you have traveled, so you can compare with your odometer and also get your mpg (= distance traveled/25gals.)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formula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s</a:t>
            </a:r>
            <a:r>
              <a:rPr lang="en-US" b="1" dirty="0" smtClean="0">
                <a:solidFill>
                  <a:srgbClr val="0000FF"/>
                </a:solidFill>
              </a:rPr>
              <a:t>ays that you can apply Riemann sums to the tape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52400"/>
            <a:ext cx="7557025" cy="2388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111" y="4246118"/>
            <a:ext cx="5132578" cy="14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4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9400"/>
            <a:ext cx="8686800" cy="6324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(one approximation with                    is shown, those rectangles you don’t see have zero height.)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have discovered that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(Remember that, so far, the symbol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just means the limit of Riemann sums.)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449" y="3264662"/>
            <a:ext cx="1628902" cy="430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259" y="4134485"/>
            <a:ext cx="3827780" cy="1383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50" y="5448935"/>
            <a:ext cx="1536700" cy="1383030"/>
          </a:xfrm>
          <a:prstGeom prst="rect">
            <a:avLst/>
          </a:prstGeom>
        </p:spPr>
      </p:pic>
      <p:pic>
        <p:nvPicPr>
          <p:cNvPr id="6" name="Picture 5" descr="Picture 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73" y="364011"/>
            <a:ext cx="7030304" cy="260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0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203200"/>
            <a:ext cx="8763000" cy="645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FUNDAMENTAL THEOREM OF CALCULUS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It’s high time we address the matter you all have studied in </a:t>
            </a:r>
            <a:r>
              <a:rPr lang="en-US" b="1" dirty="0" smtClean="0">
                <a:solidFill>
                  <a:srgbClr val="660066"/>
                </a:solidFill>
              </a:rPr>
              <a:t>High School</a:t>
            </a:r>
            <a:r>
              <a:rPr lang="en-US" b="1" dirty="0" smtClean="0">
                <a:solidFill>
                  <a:srgbClr val="0000FF"/>
                </a:solidFill>
              </a:rPr>
              <a:t>, the formula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n</a:t>
            </a:r>
            <a:r>
              <a:rPr lang="en-US" b="1" dirty="0" smtClean="0">
                <a:solidFill>
                  <a:srgbClr val="0000FF"/>
                </a:solidFill>
              </a:rPr>
              <a:t>amely “</a:t>
            </a:r>
            <a:r>
              <a:rPr lang="en-US" b="1" dirty="0" smtClean="0">
                <a:solidFill>
                  <a:srgbClr val="FF0000"/>
                </a:solidFill>
              </a:rPr>
              <a:t>to compute an integral just find an anti-derivative.</a:t>
            </a:r>
            <a:r>
              <a:rPr lang="en-US" b="1" dirty="0" smtClean="0">
                <a:solidFill>
                  <a:srgbClr val="0000FF"/>
                </a:solidFill>
              </a:rPr>
              <a:t>”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Unfortunately, as stated the formula is wrong, it needs a little more precision.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To begin with, let me show you why it is wrong.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Here is an example: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657" y="1595184"/>
            <a:ext cx="3964686" cy="15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2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54000"/>
            <a:ext cx="8686800" cy="63754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If we compute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 for the function shown in the figure we get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008000"/>
                </a:solidFill>
              </a:rPr>
              <a:t>simple geometry, check it out !)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>
              <a:solidFill>
                <a:srgbClr val="008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670" y="-62865"/>
            <a:ext cx="3045460" cy="1383030"/>
          </a:xfrm>
          <a:prstGeom prst="rect">
            <a:avLst/>
          </a:prstGeom>
        </p:spPr>
      </p:pic>
      <p:pic>
        <p:nvPicPr>
          <p:cNvPr id="5" name="Picture 4" descr="Picture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15" y="1754522"/>
            <a:ext cx="5154285" cy="3031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165" y="5248275"/>
            <a:ext cx="5322570" cy="132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4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9400"/>
            <a:ext cx="8610600" cy="629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graph of                Is as shown below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Clearly               does not exist at                   QED.  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061" y="304800"/>
            <a:ext cx="1029589" cy="537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482" y="5574598"/>
            <a:ext cx="1183259" cy="537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421" y="5634732"/>
            <a:ext cx="1137158" cy="430276"/>
          </a:xfrm>
          <a:prstGeom prst="rect">
            <a:avLst/>
          </a:prstGeom>
        </p:spPr>
      </p:pic>
      <p:pic>
        <p:nvPicPr>
          <p:cNvPr id="2" name="Picture 1" descr="Picture 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05" y="1020445"/>
            <a:ext cx="3346516" cy="434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6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254000"/>
            <a:ext cx="85598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Let us make a precise statement: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660066"/>
                </a:solidFill>
              </a:rPr>
              <a:t>Theorem</a:t>
            </a:r>
            <a:r>
              <a:rPr lang="en-US" b="1" dirty="0" smtClean="0">
                <a:solidFill>
                  <a:srgbClr val="FF0000"/>
                </a:solidFill>
              </a:rPr>
              <a:t>. Fundamental Theorem of Calculus</a:t>
            </a:r>
            <a:r>
              <a:rPr lang="en-US" b="1" dirty="0" smtClean="0">
                <a:solidFill>
                  <a:srgbClr val="0000FF"/>
                </a:solidFill>
              </a:rPr>
              <a:t>. Let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    be continuous. Then the function                                      defined by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           is differentiable for every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and                                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Note: we use     not to confuse it with     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delay the proof of the theorem for now and proceed instead to state its most useful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01" y="1487361"/>
            <a:ext cx="3027299" cy="568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167" y="2033334"/>
            <a:ext cx="3042666" cy="553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95" y="2534984"/>
            <a:ext cx="3534410" cy="1521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12" y="4160711"/>
            <a:ext cx="1966976" cy="553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5970" y="4111372"/>
            <a:ext cx="2735326" cy="5685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4691" y="4942523"/>
            <a:ext cx="291973" cy="291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5952" y="4942460"/>
            <a:ext cx="291973" cy="2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6746</TotalTime>
  <Words>746</Words>
  <Application>Microsoft Macintosh PowerPoint</Application>
  <PresentationFormat>On-screen Show (4:3)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POWER OF ADDING AND MULTIPLYING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</dc:title>
  <dc:creator>Mario Borelli</dc:creator>
  <cp:lastModifiedBy>Mario Borelli</cp:lastModifiedBy>
  <cp:revision>754</cp:revision>
  <dcterms:created xsi:type="dcterms:W3CDTF">2011-08-21T14:29:24Z</dcterms:created>
  <dcterms:modified xsi:type="dcterms:W3CDTF">2011-11-09T18:21:02Z</dcterms:modified>
</cp:coreProperties>
</file>